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41DA1B7-1820-44FA-8166-2BC6EAE77035}"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8A3BE35-3961-4853-89AF-3904AA0D702B}" type="slidenum">
              <a:rPr lang="ar-IQ" smtClean="0"/>
              <a:t>‹#›</a:t>
            </a:fld>
            <a:endParaRPr lang="ar-IQ"/>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01911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F41DA1B7-1820-44FA-8166-2BC6EAE77035}" type="datetimeFigureOut">
              <a:rPr lang="ar-IQ" smtClean="0"/>
              <a:t>13/02/1440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8A3BE35-3961-4853-89AF-3904AA0D702B}" type="slidenum">
              <a:rPr lang="ar-IQ" smtClean="0"/>
              <a:t>‹#›</a:t>
            </a:fld>
            <a:endParaRPr lang="ar-IQ"/>
          </a:p>
        </p:txBody>
      </p:sp>
    </p:spTree>
    <p:extLst>
      <p:ext uri="{BB962C8B-B14F-4D97-AF65-F5344CB8AC3E}">
        <p14:creationId xmlns:p14="http://schemas.microsoft.com/office/powerpoint/2010/main" val="3047070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41DA1B7-1820-44FA-8166-2BC6EAE77035}"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8A3BE35-3961-4853-89AF-3904AA0D702B}" type="slidenum">
              <a:rPr lang="ar-IQ" smtClean="0"/>
              <a:t>‹#›</a:t>
            </a:fld>
            <a:endParaRPr lang="ar-IQ"/>
          </a:p>
        </p:txBody>
      </p:sp>
    </p:spTree>
    <p:extLst>
      <p:ext uri="{BB962C8B-B14F-4D97-AF65-F5344CB8AC3E}">
        <p14:creationId xmlns:p14="http://schemas.microsoft.com/office/powerpoint/2010/main" val="598441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41DA1B7-1820-44FA-8166-2BC6EAE77035}"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8A3BE35-3961-4853-89AF-3904AA0D702B}" type="slidenum">
              <a:rPr lang="ar-IQ" smtClean="0"/>
              <a:t>‹#›</a:t>
            </a:fld>
            <a:endParaRPr lang="ar-IQ"/>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640461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41DA1B7-1820-44FA-8166-2BC6EAE77035}"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8A3BE35-3961-4853-89AF-3904AA0D702B}" type="slidenum">
              <a:rPr lang="ar-IQ" smtClean="0"/>
              <a:t>‹#›</a:t>
            </a:fld>
            <a:endParaRPr lang="ar-IQ"/>
          </a:p>
        </p:txBody>
      </p:sp>
    </p:spTree>
    <p:extLst>
      <p:ext uri="{BB962C8B-B14F-4D97-AF65-F5344CB8AC3E}">
        <p14:creationId xmlns:p14="http://schemas.microsoft.com/office/powerpoint/2010/main" val="131304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41DA1B7-1820-44FA-8166-2BC6EAE77035}"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8A3BE35-3961-4853-89AF-3904AA0D702B}" type="slidenum">
              <a:rPr lang="ar-IQ" smtClean="0"/>
              <a:t>‹#›</a:t>
            </a:fld>
            <a:endParaRPr lang="ar-IQ"/>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51603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41DA1B7-1820-44FA-8166-2BC6EAE77035}"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8A3BE35-3961-4853-89AF-3904AA0D702B}" type="slidenum">
              <a:rPr lang="ar-IQ" smtClean="0"/>
              <a:t>‹#›</a:t>
            </a:fld>
            <a:endParaRPr lang="ar-IQ"/>
          </a:p>
        </p:txBody>
      </p:sp>
    </p:spTree>
    <p:extLst>
      <p:ext uri="{BB962C8B-B14F-4D97-AF65-F5344CB8AC3E}">
        <p14:creationId xmlns:p14="http://schemas.microsoft.com/office/powerpoint/2010/main" val="39527338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41DA1B7-1820-44FA-8166-2BC6EAE77035}"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8A3BE35-3961-4853-89AF-3904AA0D702B}" type="slidenum">
              <a:rPr lang="ar-IQ" smtClean="0"/>
              <a:t>‹#›</a:t>
            </a:fld>
            <a:endParaRPr lang="ar-IQ"/>
          </a:p>
        </p:txBody>
      </p:sp>
    </p:spTree>
    <p:extLst>
      <p:ext uri="{BB962C8B-B14F-4D97-AF65-F5344CB8AC3E}">
        <p14:creationId xmlns:p14="http://schemas.microsoft.com/office/powerpoint/2010/main" val="14311035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41DA1B7-1820-44FA-8166-2BC6EAE77035}"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8A3BE35-3961-4853-89AF-3904AA0D702B}" type="slidenum">
              <a:rPr lang="ar-IQ" smtClean="0"/>
              <a:t>‹#›</a:t>
            </a:fld>
            <a:endParaRPr lang="ar-IQ"/>
          </a:p>
        </p:txBody>
      </p:sp>
    </p:spTree>
    <p:extLst>
      <p:ext uri="{BB962C8B-B14F-4D97-AF65-F5344CB8AC3E}">
        <p14:creationId xmlns:p14="http://schemas.microsoft.com/office/powerpoint/2010/main" val="3128194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41DA1B7-1820-44FA-8166-2BC6EAE77035}"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8A3BE35-3961-4853-89AF-3904AA0D702B}" type="slidenum">
              <a:rPr lang="ar-IQ" smtClean="0"/>
              <a:t>‹#›</a:t>
            </a:fld>
            <a:endParaRPr lang="ar-IQ"/>
          </a:p>
        </p:txBody>
      </p:sp>
    </p:spTree>
    <p:extLst>
      <p:ext uri="{BB962C8B-B14F-4D97-AF65-F5344CB8AC3E}">
        <p14:creationId xmlns:p14="http://schemas.microsoft.com/office/powerpoint/2010/main" val="349178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41DA1B7-1820-44FA-8166-2BC6EAE77035}"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8A3BE35-3961-4853-89AF-3904AA0D702B}" type="slidenum">
              <a:rPr lang="ar-IQ" smtClean="0"/>
              <a:t>‹#›</a:t>
            </a:fld>
            <a:endParaRPr lang="ar-IQ"/>
          </a:p>
        </p:txBody>
      </p:sp>
    </p:spTree>
    <p:extLst>
      <p:ext uri="{BB962C8B-B14F-4D97-AF65-F5344CB8AC3E}">
        <p14:creationId xmlns:p14="http://schemas.microsoft.com/office/powerpoint/2010/main" val="2711586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41DA1B7-1820-44FA-8166-2BC6EAE77035}" type="datetimeFigureOut">
              <a:rPr lang="ar-IQ" smtClean="0"/>
              <a:t>13/02/1440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8A3BE35-3961-4853-89AF-3904AA0D702B}" type="slidenum">
              <a:rPr lang="ar-IQ" smtClean="0"/>
              <a:t>‹#›</a:t>
            </a:fld>
            <a:endParaRPr lang="ar-IQ"/>
          </a:p>
        </p:txBody>
      </p:sp>
    </p:spTree>
    <p:extLst>
      <p:ext uri="{BB962C8B-B14F-4D97-AF65-F5344CB8AC3E}">
        <p14:creationId xmlns:p14="http://schemas.microsoft.com/office/powerpoint/2010/main" val="1342003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41DA1B7-1820-44FA-8166-2BC6EAE77035}" type="datetimeFigureOut">
              <a:rPr lang="ar-IQ" smtClean="0"/>
              <a:t>13/02/1440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8A3BE35-3961-4853-89AF-3904AA0D702B}" type="slidenum">
              <a:rPr lang="ar-IQ" smtClean="0"/>
              <a:t>‹#›</a:t>
            </a:fld>
            <a:endParaRPr lang="ar-IQ"/>
          </a:p>
        </p:txBody>
      </p:sp>
    </p:spTree>
    <p:extLst>
      <p:ext uri="{BB962C8B-B14F-4D97-AF65-F5344CB8AC3E}">
        <p14:creationId xmlns:p14="http://schemas.microsoft.com/office/powerpoint/2010/main" val="1200516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41DA1B7-1820-44FA-8166-2BC6EAE77035}" type="datetimeFigureOut">
              <a:rPr lang="ar-IQ" smtClean="0"/>
              <a:t>13/02/1440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8A3BE35-3961-4853-89AF-3904AA0D702B}" type="slidenum">
              <a:rPr lang="ar-IQ" smtClean="0"/>
              <a:t>‹#›</a:t>
            </a:fld>
            <a:endParaRPr lang="ar-IQ"/>
          </a:p>
        </p:txBody>
      </p:sp>
    </p:spTree>
    <p:extLst>
      <p:ext uri="{BB962C8B-B14F-4D97-AF65-F5344CB8AC3E}">
        <p14:creationId xmlns:p14="http://schemas.microsoft.com/office/powerpoint/2010/main" val="1204583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1DA1B7-1820-44FA-8166-2BC6EAE77035}" type="datetimeFigureOut">
              <a:rPr lang="ar-IQ" smtClean="0"/>
              <a:t>13/02/1440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8A3BE35-3961-4853-89AF-3904AA0D702B}" type="slidenum">
              <a:rPr lang="ar-IQ" smtClean="0"/>
              <a:t>‹#›</a:t>
            </a:fld>
            <a:endParaRPr lang="ar-IQ"/>
          </a:p>
        </p:txBody>
      </p:sp>
    </p:spTree>
    <p:extLst>
      <p:ext uri="{BB962C8B-B14F-4D97-AF65-F5344CB8AC3E}">
        <p14:creationId xmlns:p14="http://schemas.microsoft.com/office/powerpoint/2010/main" val="789457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41DA1B7-1820-44FA-8166-2BC6EAE77035}" type="datetimeFigureOut">
              <a:rPr lang="ar-IQ" smtClean="0"/>
              <a:t>13/02/1440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8A3BE35-3961-4853-89AF-3904AA0D702B}" type="slidenum">
              <a:rPr lang="ar-IQ" smtClean="0"/>
              <a:t>‹#›</a:t>
            </a:fld>
            <a:endParaRPr lang="ar-IQ"/>
          </a:p>
        </p:txBody>
      </p:sp>
    </p:spTree>
    <p:extLst>
      <p:ext uri="{BB962C8B-B14F-4D97-AF65-F5344CB8AC3E}">
        <p14:creationId xmlns:p14="http://schemas.microsoft.com/office/powerpoint/2010/main" val="108567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41DA1B7-1820-44FA-8166-2BC6EAE77035}" type="datetimeFigureOut">
              <a:rPr lang="ar-IQ" smtClean="0"/>
              <a:t>13/02/1440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8A3BE35-3961-4853-89AF-3904AA0D702B}" type="slidenum">
              <a:rPr lang="ar-IQ" smtClean="0"/>
              <a:t>‹#›</a:t>
            </a:fld>
            <a:endParaRPr lang="ar-IQ"/>
          </a:p>
        </p:txBody>
      </p:sp>
    </p:spTree>
    <p:extLst>
      <p:ext uri="{BB962C8B-B14F-4D97-AF65-F5344CB8AC3E}">
        <p14:creationId xmlns:p14="http://schemas.microsoft.com/office/powerpoint/2010/main" val="1235069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41DA1B7-1820-44FA-8166-2BC6EAE77035}" type="datetimeFigureOut">
              <a:rPr lang="ar-IQ" smtClean="0"/>
              <a:t>13/02/1440</a:t>
            </a:fld>
            <a:endParaRPr lang="ar-IQ"/>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8A3BE35-3961-4853-89AF-3904AA0D702B}" type="slidenum">
              <a:rPr lang="ar-IQ" smtClean="0"/>
              <a:t>‹#›</a:t>
            </a:fld>
            <a:endParaRPr lang="ar-IQ"/>
          </a:p>
        </p:txBody>
      </p:sp>
    </p:spTree>
    <p:extLst>
      <p:ext uri="{BB962C8B-B14F-4D97-AF65-F5344CB8AC3E}">
        <p14:creationId xmlns:p14="http://schemas.microsoft.com/office/powerpoint/2010/main" val="156753565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74320" y="339633"/>
            <a:ext cx="11560630" cy="6257109"/>
          </a:xfrm>
        </p:spPr>
        <p:txBody>
          <a:bodyPr/>
          <a:lstStyle/>
          <a:p>
            <a:pPr>
              <a:lnSpc>
                <a:spcPct val="115000"/>
              </a:lnSpc>
              <a:spcAft>
                <a:spcPts val="0"/>
              </a:spcAft>
            </a:pPr>
            <a:r>
              <a:rPr lang="en-US" sz="2800" b="1" dirty="0">
                <a:latin typeface="Simplified Arabic" panose="02020603050405020304" pitchFamily="18" charset="-78"/>
                <a:ea typeface="Times New Roman" panose="02020603050405020304" pitchFamily="18" charset="0"/>
                <a:cs typeface="Arial" panose="020B0604020202020204" pitchFamily="34" charset="0"/>
              </a:rPr>
              <a:t>The Method of Moments</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a:lnSpc>
                <a:spcPct val="115000"/>
              </a:lnSpc>
              <a:spcAft>
                <a:spcPts val="0"/>
              </a:spcAft>
            </a:pPr>
            <a:r>
              <a:rPr lang="en-US" sz="2400" dirty="0">
                <a:solidFill>
                  <a:srgbClr val="000000"/>
                </a:solidFill>
                <a:latin typeface="Simplified Arabic" panose="02020603050405020304" pitchFamily="18" charset="-78"/>
                <a:ea typeface="Times New Roman" panose="02020603050405020304" pitchFamily="18" charset="0"/>
                <a:cs typeface="Arial" panose="020B0604020202020204" pitchFamily="34" charset="0"/>
              </a:rPr>
              <a:t>The basic idea of this method is to equate certain sample characteristics, such as the mean, to the corresponding population expected values. Then solving these equations for unknown parameter values yields the estimators.</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a:lnSpc>
                <a:spcPct val="115000"/>
              </a:lnSpc>
              <a:spcAft>
                <a:spcPts val="0"/>
              </a:spcAft>
            </a:pPr>
            <a:r>
              <a:rPr lang="en-US" sz="2400" dirty="0">
                <a:solidFill>
                  <a:srgbClr val="000000"/>
                </a:solidFill>
                <a:latin typeface="Simplified Arabic" panose="02020603050405020304" pitchFamily="18" charset="-78"/>
                <a:ea typeface="Times New Roman" panose="02020603050405020304" pitchFamily="18" charset="0"/>
                <a:cs typeface="Arial" panose="020B0604020202020204" pitchFamily="34" charset="0"/>
              </a:rPr>
              <a:t> </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a:lnSpc>
                <a:spcPct val="115000"/>
              </a:lnSpc>
              <a:spcAft>
                <a:spcPts val="0"/>
              </a:spcAft>
            </a:pPr>
            <a:r>
              <a:rPr lang="en-US" sz="2400" dirty="0">
                <a:latin typeface="Simplified Arabic" panose="02020603050405020304" pitchFamily="18" charset="-78"/>
                <a:ea typeface="Times New Roman" panose="02020603050405020304" pitchFamily="18" charset="0"/>
                <a:cs typeface="Arial" panose="020B0604020202020204" pitchFamily="34" charset="0"/>
              </a:rPr>
              <a:t>Definition: Let X1; :::;</a:t>
            </a:r>
            <a:r>
              <a:rPr lang="en-US" sz="2400" dirty="0" err="1">
                <a:latin typeface="Simplified Arabic" panose="02020603050405020304" pitchFamily="18" charset="-78"/>
                <a:ea typeface="Times New Roman" panose="02020603050405020304" pitchFamily="18" charset="0"/>
                <a:cs typeface="Arial" panose="020B0604020202020204" pitchFamily="34" charset="0"/>
              </a:rPr>
              <a:t>Xn</a:t>
            </a:r>
            <a:r>
              <a:rPr lang="en-US" sz="2400" dirty="0">
                <a:latin typeface="Simplified Arabic" panose="02020603050405020304" pitchFamily="18" charset="-78"/>
                <a:ea typeface="Times New Roman" panose="02020603050405020304" pitchFamily="18" charset="0"/>
                <a:cs typeface="Arial" panose="020B0604020202020204" pitchFamily="34" charset="0"/>
              </a:rPr>
              <a:t> be a random sample from a </a:t>
            </a:r>
            <a:r>
              <a:rPr lang="en-US" sz="2400" dirty="0" err="1">
                <a:latin typeface="Simplified Arabic" panose="02020603050405020304" pitchFamily="18" charset="-78"/>
                <a:ea typeface="Times New Roman" panose="02020603050405020304" pitchFamily="18" charset="0"/>
                <a:cs typeface="Arial" panose="020B0604020202020204" pitchFamily="34" charset="0"/>
              </a:rPr>
              <a:t>pmf</a:t>
            </a:r>
            <a:r>
              <a:rPr lang="en-US" sz="2400" dirty="0">
                <a:latin typeface="Simplified Arabic" panose="02020603050405020304" pitchFamily="18" charset="-78"/>
                <a:ea typeface="Times New Roman" panose="02020603050405020304" pitchFamily="18" charset="0"/>
                <a:cs typeface="Arial" panose="020B0604020202020204" pitchFamily="34" charset="0"/>
              </a:rPr>
              <a:t> or pdf f (x). For k = 1; 2; 3; :::; the kth population moment, or kth moment of the distribution f (x), is E(</a:t>
            </a:r>
            <a:r>
              <a:rPr lang="en-US" sz="2400" dirty="0" err="1">
                <a:latin typeface="Simplified Arabic" panose="02020603050405020304" pitchFamily="18" charset="-78"/>
                <a:ea typeface="Times New Roman" panose="02020603050405020304" pitchFamily="18" charset="0"/>
                <a:cs typeface="Arial" panose="020B0604020202020204" pitchFamily="34" charset="0"/>
              </a:rPr>
              <a:t>Xk</a:t>
            </a:r>
            <a:r>
              <a:rPr lang="en-US" sz="2400" dirty="0">
                <a:latin typeface="Simplified Arabic" panose="02020603050405020304" pitchFamily="18" charset="-78"/>
                <a:ea typeface="Times New Roman" panose="02020603050405020304" pitchFamily="18" charset="0"/>
                <a:cs typeface="Arial" panose="020B0604020202020204" pitchFamily="34" charset="0"/>
              </a:rPr>
              <a:t> ). The kth sample moment is</a:t>
            </a:r>
            <a:endParaRPr lang="en-US" sz="1600" dirty="0">
              <a:latin typeface="Calibri" panose="020F0502020204030204" pitchFamily="34" charset="0"/>
              <a:ea typeface="Times New Roman" panose="02020603050405020304" pitchFamily="18" charset="0"/>
              <a:cs typeface="Arial" panose="020B0604020202020204" pitchFamily="34" charset="0"/>
            </a:endParaRPr>
          </a:p>
          <a:p>
            <a:endParaRPr lang="ar-IQ" dirty="0"/>
          </a:p>
        </p:txBody>
      </p:sp>
    </p:spTree>
    <p:extLst>
      <p:ext uri="{BB962C8B-B14F-4D97-AF65-F5344CB8AC3E}">
        <p14:creationId xmlns:p14="http://schemas.microsoft.com/office/powerpoint/2010/main" val="3104411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74320" y="209006"/>
            <a:ext cx="11652069" cy="6322423"/>
          </a:xfrm>
        </p:spPr>
        <p:txBody>
          <a:bodyPr/>
          <a:lstStyle/>
          <a:p>
            <a:pPr>
              <a:lnSpc>
                <a:spcPct val="115000"/>
              </a:lnSpc>
              <a:spcAft>
                <a:spcPts val="0"/>
              </a:spcAft>
            </a:pPr>
            <a:r>
              <a:rPr lang="en-US" dirty="0">
                <a:latin typeface="Simplified Arabic" panose="02020603050405020304" pitchFamily="18" charset="-78"/>
                <a:ea typeface="Times New Roman" panose="02020603050405020304" pitchFamily="18" charset="0"/>
                <a:cs typeface="Arial" panose="020B0604020202020204" pitchFamily="34" charset="0"/>
              </a:rPr>
              <a:t>Thus the _</a:t>
            </a:r>
            <a:r>
              <a:rPr lang="en-US" dirty="0" err="1">
                <a:latin typeface="Simplified Arabic" panose="02020603050405020304" pitchFamily="18" charset="-78"/>
                <a:ea typeface="Times New Roman" panose="02020603050405020304" pitchFamily="18" charset="0"/>
                <a:cs typeface="Arial" panose="020B0604020202020204" pitchFamily="34" charset="0"/>
              </a:rPr>
              <a:t>rst</a:t>
            </a:r>
            <a:r>
              <a:rPr lang="en-US" dirty="0">
                <a:latin typeface="Simplified Arabic" panose="02020603050405020304" pitchFamily="18" charset="-78"/>
                <a:ea typeface="Times New Roman" panose="02020603050405020304" pitchFamily="18" charset="0"/>
                <a:cs typeface="Arial" panose="020B0604020202020204" pitchFamily="34" charset="0"/>
              </a:rPr>
              <a:t> population moment is E(X) = µ, and the first sample</a:t>
            </a:r>
            <a:r>
              <a:rPr lang="en-US" sz="2400" dirty="0">
                <a:latin typeface="Calibri" panose="020F0502020204030204" pitchFamily="34" charset="0"/>
                <a:ea typeface="Times New Roman" panose="02020603050405020304" pitchFamily="18" charset="0"/>
                <a:cs typeface="Arial" panose="020B0604020202020204" pitchFamily="34" charset="0"/>
              </a:rPr>
              <a:t/>
            </a:r>
            <a:br>
              <a:rPr lang="en-US" sz="2400" dirty="0">
                <a:latin typeface="Calibri" panose="020F0502020204030204" pitchFamily="34" charset="0"/>
                <a:ea typeface="Times New Roman" panose="02020603050405020304" pitchFamily="18" charset="0"/>
                <a:cs typeface="Arial" panose="020B0604020202020204" pitchFamily="34" charset="0"/>
              </a:rPr>
            </a:br>
            <a:r>
              <a:rPr lang="en-US" dirty="0">
                <a:latin typeface="Simplified Arabic" panose="02020603050405020304" pitchFamily="18" charset="-78"/>
                <a:ea typeface="Times New Roman" panose="02020603050405020304" pitchFamily="18" charset="0"/>
                <a:cs typeface="Arial" panose="020B0604020202020204" pitchFamily="34" charset="0"/>
              </a:rPr>
              <a:t>moment is</a:t>
            </a:r>
            <a:r>
              <a:rPr lang="en-US" sz="2400" dirty="0">
                <a:latin typeface="Calibri" panose="020F0502020204030204" pitchFamily="34" charset="0"/>
                <a:ea typeface="Times New Roman" panose="02020603050405020304" pitchFamily="18" charset="0"/>
                <a:cs typeface="Arial" panose="020B0604020202020204" pitchFamily="34" charset="0"/>
              </a:rPr>
              <a:t/>
            </a:r>
            <a:br>
              <a:rPr lang="en-US" sz="2400" dirty="0">
                <a:latin typeface="Calibri" panose="020F0502020204030204" pitchFamily="34" charset="0"/>
                <a:ea typeface="Times New Roman" panose="02020603050405020304" pitchFamily="18" charset="0"/>
                <a:cs typeface="Arial" panose="020B0604020202020204" pitchFamily="34" charset="0"/>
              </a:rPr>
            </a:br>
            <a:endParaRPr lang="ar-IQ" dirty="0"/>
          </a:p>
        </p:txBody>
      </p:sp>
      <p:pic>
        <p:nvPicPr>
          <p:cNvPr id="4" name="صورة 3" descr="5.jpg"/>
          <p:cNvPicPr/>
          <p:nvPr/>
        </p:nvPicPr>
        <p:blipFill>
          <a:blip r:embed="rId2"/>
          <a:stretch>
            <a:fillRect/>
          </a:stretch>
        </p:blipFill>
        <p:spPr>
          <a:xfrm>
            <a:off x="2207623" y="718457"/>
            <a:ext cx="4712289" cy="744583"/>
          </a:xfrm>
          <a:prstGeom prst="rect">
            <a:avLst/>
          </a:prstGeom>
        </p:spPr>
      </p:pic>
      <p:pic>
        <p:nvPicPr>
          <p:cNvPr id="5" name="صورة 4" descr="6.jpg"/>
          <p:cNvPicPr/>
          <p:nvPr/>
        </p:nvPicPr>
        <p:blipFill>
          <a:blip r:embed="rId3"/>
          <a:stretch>
            <a:fillRect/>
          </a:stretch>
        </p:blipFill>
        <p:spPr>
          <a:xfrm>
            <a:off x="5348287" y="4049486"/>
            <a:ext cx="1495425" cy="679267"/>
          </a:xfrm>
          <a:prstGeom prst="rect">
            <a:avLst/>
          </a:prstGeom>
        </p:spPr>
      </p:pic>
    </p:spTree>
    <p:extLst>
      <p:ext uri="{BB962C8B-B14F-4D97-AF65-F5344CB8AC3E}">
        <p14:creationId xmlns:p14="http://schemas.microsoft.com/office/powerpoint/2010/main" val="1348693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9007" y="182880"/>
            <a:ext cx="11756570" cy="6322423"/>
          </a:xfrm>
        </p:spPr>
        <p:txBody>
          <a:bodyPr/>
          <a:lstStyle/>
          <a:p>
            <a:pPr>
              <a:lnSpc>
                <a:spcPct val="115000"/>
              </a:lnSpc>
              <a:spcAft>
                <a:spcPts val="0"/>
              </a:spcAft>
            </a:pPr>
            <a:r>
              <a:rPr lang="ar-IQ" dirty="0" smtClean="0"/>
              <a:t/>
            </a:r>
            <a:br>
              <a:rPr lang="ar-IQ" dirty="0" smtClean="0"/>
            </a:br>
            <a:r>
              <a:rPr lang="ar-IQ" dirty="0"/>
              <a:t/>
            </a:r>
            <a:br>
              <a:rPr lang="ar-IQ" dirty="0"/>
            </a:br>
            <a:r>
              <a:rPr lang="ar-IQ" dirty="0" smtClean="0"/>
              <a:t/>
            </a:r>
            <a:br>
              <a:rPr lang="ar-IQ" dirty="0" smtClean="0"/>
            </a:br>
            <a:r>
              <a:rPr lang="en-US" dirty="0">
                <a:solidFill>
                  <a:srgbClr val="000000"/>
                </a:solidFill>
                <a:latin typeface="Simplified Arabic" panose="02020603050405020304" pitchFamily="18" charset="-78"/>
                <a:ea typeface="Times New Roman" panose="02020603050405020304" pitchFamily="18" charset="0"/>
                <a:cs typeface="Arial" panose="020B0604020202020204" pitchFamily="34" charset="0"/>
              </a:rPr>
              <a:t>The population moments will be functions of any unknown parameters </a:t>
            </a:r>
            <a:r>
              <a:rPr lang="en-US" dirty="0" smtClean="0">
                <a:solidFill>
                  <a:srgbClr val="000000"/>
                </a:solidFill>
                <a:latin typeface="Simplified Arabic" panose="02020603050405020304" pitchFamily="18" charset="-78"/>
                <a:ea typeface="Times New Roman" panose="02020603050405020304" pitchFamily="18" charset="0"/>
                <a:cs typeface="Arial" panose="020B0604020202020204" pitchFamily="34" charset="0"/>
              </a:rPr>
              <a:t>0</a:t>
            </a:r>
            <a:r>
              <a:rPr lang="en-US" dirty="0" smtClean="0">
                <a:latin typeface="Simplified Arabic" panose="02020603050405020304" pitchFamily="18" charset="-78"/>
                <a:ea typeface="Times New Roman" panose="02020603050405020304" pitchFamily="18" charset="0"/>
                <a:cs typeface="Arial" panose="020B0604020202020204" pitchFamily="34" charset="0"/>
              </a:rPr>
              <a:t>1</a:t>
            </a:r>
            <a:r>
              <a:rPr lang="en-US" sz="2400" dirty="0" smtClean="0">
                <a:latin typeface="CMSS10"/>
                <a:ea typeface="Times New Roman" panose="02020603050405020304" pitchFamily="18" charset="0"/>
                <a:cs typeface="CMSS10"/>
              </a:rPr>
              <a:t>.</a:t>
            </a:r>
            <a:r>
              <a:rPr lang="en-US" sz="2400" dirty="0">
                <a:latin typeface="Calibri" panose="020F0502020204030204" pitchFamily="34" charset="0"/>
                <a:ea typeface="Times New Roman" panose="02020603050405020304" pitchFamily="18" charset="0"/>
                <a:cs typeface="Arial" panose="020B0604020202020204" pitchFamily="34" charset="0"/>
              </a:rPr>
              <a:t/>
            </a:r>
            <a:br>
              <a:rPr lang="en-US" sz="2400" dirty="0">
                <a:latin typeface="Calibri" panose="020F0502020204030204" pitchFamily="34" charset="0"/>
                <a:ea typeface="Times New Roman" panose="02020603050405020304" pitchFamily="18" charset="0"/>
                <a:cs typeface="Arial" panose="020B0604020202020204" pitchFamily="34" charset="0"/>
              </a:rPr>
            </a:br>
            <a:endParaRPr lang="ar-IQ" dirty="0"/>
          </a:p>
        </p:txBody>
      </p:sp>
      <p:pic>
        <p:nvPicPr>
          <p:cNvPr id="4" name="صورة 3" descr="7.jpg"/>
          <p:cNvPicPr/>
          <p:nvPr/>
        </p:nvPicPr>
        <p:blipFill>
          <a:blip r:embed="rId2"/>
          <a:stretch>
            <a:fillRect/>
          </a:stretch>
        </p:blipFill>
        <p:spPr>
          <a:xfrm>
            <a:off x="483326" y="574767"/>
            <a:ext cx="8833711" cy="1110342"/>
          </a:xfrm>
          <a:prstGeom prst="rect">
            <a:avLst/>
          </a:prstGeom>
        </p:spPr>
      </p:pic>
      <p:pic>
        <p:nvPicPr>
          <p:cNvPr id="5" name="صورة 4" descr="8.jpg"/>
          <p:cNvPicPr/>
          <p:nvPr/>
        </p:nvPicPr>
        <p:blipFill>
          <a:blip r:embed="rId3"/>
          <a:stretch>
            <a:fillRect/>
          </a:stretch>
        </p:blipFill>
        <p:spPr>
          <a:xfrm>
            <a:off x="483326" y="2194561"/>
            <a:ext cx="8833711" cy="1031966"/>
          </a:xfrm>
          <a:prstGeom prst="rect">
            <a:avLst/>
          </a:prstGeom>
        </p:spPr>
      </p:pic>
    </p:spTree>
    <p:extLst>
      <p:ext uri="{BB962C8B-B14F-4D97-AF65-F5344CB8AC3E}">
        <p14:creationId xmlns:p14="http://schemas.microsoft.com/office/powerpoint/2010/main" val="3014553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5131" y="182880"/>
            <a:ext cx="11769635" cy="6426926"/>
          </a:xfrm>
        </p:spPr>
        <p:txBody>
          <a:bodyPr/>
          <a:lstStyle/>
          <a:p>
            <a:endParaRPr lang="ar-IQ" dirty="0"/>
          </a:p>
        </p:txBody>
      </p:sp>
      <p:pic>
        <p:nvPicPr>
          <p:cNvPr id="4" name="صورة 3" descr="9.jpg"/>
          <p:cNvPicPr/>
          <p:nvPr/>
        </p:nvPicPr>
        <p:blipFill>
          <a:blip r:embed="rId2"/>
          <a:stretch>
            <a:fillRect/>
          </a:stretch>
        </p:blipFill>
        <p:spPr>
          <a:xfrm>
            <a:off x="470263" y="2047874"/>
            <a:ext cx="11220994" cy="4143919"/>
          </a:xfrm>
          <a:prstGeom prst="rect">
            <a:avLst/>
          </a:prstGeom>
        </p:spPr>
      </p:pic>
    </p:spTree>
    <p:extLst>
      <p:ext uri="{BB962C8B-B14F-4D97-AF65-F5344CB8AC3E}">
        <p14:creationId xmlns:p14="http://schemas.microsoft.com/office/powerpoint/2010/main" val="452884624"/>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8</TotalTime>
  <Words>57</Words>
  <Application>Microsoft Office PowerPoint</Application>
  <PresentationFormat>شاشة عريضة</PresentationFormat>
  <Paragraphs>6</Paragraphs>
  <Slides>4</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4</vt:i4>
      </vt:variant>
    </vt:vector>
  </HeadingPairs>
  <TitlesOfParts>
    <vt:vector size="13" baseType="lpstr">
      <vt:lpstr>Arial</vt:lpstr>
      <vt:lpstr>Calibri</vt:lpstr>
      <vt:lpstr>Century Gothic</vt:lpstr>
      <vt:lpstr>CMSS10</vt:lpstr>
      <vt:lpstr>Simplified Arabic</vt:lpstr>
      <vt:lpstr>Tahoma</vt:lpstr>
      <vt:lpstr>Times New Roman</vt:lpstr>
      <vt:lpstr>Wingdings 3</vt:lpstr>
      <vt:lpstr>شريحة</vt:lpstr>
      <vt:lpstr>عرض تقديمي في PowerPoint</vt:lpstr>
      <vt:lpstr>Thus the _rst population moment is E(X) = µ, and the first sample moment is </vt:lpstr>
      <vt:lpstr>   The population moments will be functions of any unknown parameters 01. </vt:lpstr>
      <vt:lpstr>عرض تقديمي في PowerPoint</vt:lpstr>
    </vt:vector>
  </TitlesOfParts>
  <Company>SACC - ANAS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DR.Ahmed Saker 2O14</cp:lastModifiedBy>
  <cp:revision>1</cp:revision>
  <dcterms:created xsi:type="dcterms:W3CDTF">2018-10-23T16:44:26Z</dcterms:created>
  <dcterms:modified xsi:type="dcterms:W3CDTF">2018-10-23T16:52:49Z</dcterms:modified>
</cp:coreProperties>
</file>